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67" r:id="rId2"/>
    <p:sldId id="256" r:id="rId3"/>
    <p:sldId id="257" r:id="rId4"/>
    <p:sldId id="271" r:id="rId5"/>
    <p:sldId id="259" r:id="rId6"/>
    <p:sldId id="268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00FF00"/>
    <a:srgbClr val="FFFF00"/>
    <a:srgbClr val="FF0066"/>
    <a:srgbClr val="FF33CC"/>
    <a:srgbClr val="A3ABFB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C069-1468-4022-884D-A53A265C7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8861C-1127-43BE-B56A-087962D60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F770A-C634-4322-AE24-BA86D1433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79F5-7DF1-4B96-A1EF-50BECD2C9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0BFAF-530C-4D90-B06B-49DCBB4CD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87BA-E087-4B68-A312-9A58A2755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0E1F-62CD-4D4E-BDB5-9BEB496D4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4902B-F0F8-40EF-9785-FAC589564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8E4E9-2AB0-4BBD-ABCF-FB08934E6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B859-62AC-48BB-9293-8984D6AAF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4B898-FCA6-40B3-90DF-B511B62E3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D2B8-5A20-4F5C-BE7C-FDC4E0099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D56CB4D-750C-4515-9444-44B56D3A2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581400" y="685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1219200" y="1295400"/>
            <a:ext cx="26193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19200" y="2209800"/>
            <a:ext cx="701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Hãy nêu một số từ  nói lên ý chí, nghị lực của con người 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Đặt câu với 1 từ em vừa tìm được. </a:t>
            </a:r>
          </a:p>
        </p:txBody>
      </p:sp>
      <p:pic>
        <p:nvPicPr>
          <p:cNvPr id="2053" name="Picture 8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867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4" name="Rectangle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4" y="396"/>
            <a:chExt cx="8194" cy="3774"/>
          </a:xfrm>
        </p:grpSpPr>
        <p:pic>
          <p:nvPicPr>
            <p:cNvPr id="2055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6" name="Text Box 16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61926" y="387529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I. </a:t>
            </a:r>
            <a:r>
              <a:rPr lang="en-US" sz="2400" b="1" u="sng" dirty="0" err="1">
                <a:solidFill>
                  <a:srgbClr val="0000FF"/>
                </a:solidFill>
              </a:rPr>
              <a:t>Nhận</a:t>
            </a:r>
            <a:r>
              <a:rPr lang="en-US" sz="2400" b="1" u="sng" dirty="0">
                <a:solidFill>
                  <a:srgbClr val="0000FF"/>
                </a:solidFill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</a:rPr>
              <a:t>xét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65174" y="1219200"/>
            <a:ext cx="7772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1. </a:t>
            </a:r>
            <a:r>
              <a:rPr lang="en-US" sz="3600" dirty="0" err="1"/>
              <a:t>Ghi</a:t>
            </a:r>
            <a:r>
              <a:rPr lang="en-US" sz="3600" dirty="0"/>
              <a:t> </a:t>
            </a:r>
            <a:r>
              <a:rPr lang="en-US" sz="3600" dirty="0" err="1"/>
              <a:t>lại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câu</a:t>
            </a:r>
            <a:r>
              <a:rPr lang="en-US" sz="3600" dirty="0"/>
              <a:t> </a:t>
            </a:r>
            <a:r>
              <a:rPr lang="en-US" sz="3600" dirty="0" err="1"/>
              <a:t>hỏi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tập</a:t>
            </a:r>
            <a:r>
              <a:rPr lang="en-US" sz="3600" dirty="0"/>
              <a:t> </a:t>
            </a:r>
            <a:r>
              <a:rPr lang="en-US" sz="3600" dirty="0" err="1"/>
              <a:t>đọc</a:t>
            </a:r>
            <a:r>
              <a:rPr lang="en-US" sz="3600" dirty="0"/>
              <a:t>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tìm</a:t>
            </a:r>
            <a:r>
              <a:rPr lang="en-US" sz="3600" b="1" dirty="0"/>
              <a:t> </a:t>
            </a:r>
            <a:r>
              <a:rPr lang="en-US" sz="3600" b="1" dirty="0" err="1"/>
              <a:t>đường</a:t>
            </a:r>
            <a:r>
              <a:rPr lang="en-US" sz="3600" b="1" dirty="0"/>
              <a:t> </a:t>
            </a:r>
            <a:r>
              <a:rPr lang="en-US" sz="3600" b="1" dirty="0" err="1"/>
              <a:t>lên</a:t>
            </a:r>
            <a:r>
              <a:rPr lang="en-US" sz="3600" b="1" dirty="0"/>
              <a:t> </a:t>
            </a:r>
            <a:r>
              <a:rPr lang="en-US" sz="3600" b="1" dirty="0" err="1"/>
              <a:t>các</a:t>
            </a:r>
            <a:r>
              <a:rPr lang="en-US" sz="3600" b="1" dirty="0"/>
              <a:t> </a:t>
            </a:r>
            <a:r>
              <a:rPr lang="en-US" sz="3600" b="1" dirty="0" err="1"/>
              <a:t>vì</a:t>
            </a:r>
            <a:r>
              <a:rPr lang="en-US" sz="3600" b="1" dirty="0"/>
              <a:t> </a:t>
            </a:r>
            <a:r>
              <a:rPr lang="en-US" sz="3600" b="1" dirty="0" err="1"/>
              <a:t>sao</a:t>
            </a:r>
            <a:r>
              <a:rPr lang="en-US" sz="3600" b="1" dirty="0"/>
              <a:t>.</a:t>
            </a:r>
            <a:endParaRPr lang="en-US" sz="3600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65174" y="3066871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2. Các câu hỏi ấy là của ai và để hỏi ai?</a:t>
            </a:r>
          </a:p>
        </p:txBody>
      </p:sp>
      <p:sp>
        <p:nvSpPr>
          <p:cNvPr id="3097" name="Text Box 43"/>
          <p:cNvSpPr txBox="1">
            <a:spLocks noChangeArrowheads="1"/>
          </p:cNvSpPr>
          <p:nvPr/>
        </p:nvSpPr>
        <p:spPr bwMode="auto">
          <a:xfrm>
            <a:off x="7543800" y="1600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3103" name="Picture 55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5400" y="6070600"/>
            <a:ext cx="406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06">
            <a:extLst>
              <a:ext uri="{FF2B5EF4-FFF2-40B4-BE49-F238E27FC236}">
                <a16:creationId xmlns:a16="http://schemas.microsoft.com/office/drawing/2014/main" id="{76FFC017-B882-4E56-95CB-C5E46BC92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3. </a:t>
            </a:r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dấu</a:t>
            </a:r>
            <a:r>
              <a:rPr lang="en-US" sz="3600" dirty="0"/>
              <a:t> </a:t>
            </a:r>
            <a:r>
              <a:rPr lang="en-US" sz="3600" dirty="0" err="1"/>
              <a:t>hiệu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giúp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nhận</a:t>
            </a:r>
            <a:r>
              <a:rPr lang="en-US" sz="3600" dirty="0"/>
              <a:t> ra </a:t>
            </a:r>
            <a:r>
              <a:rPr lang="en-US" sz="3600" dirty="0" err="1"/>
              <a:t>đó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câu</a:t>
            </a:r>
            <a:r>
              <a:rPr lang="en-US" sz="3600" dirty="0"/>
              <a:t> </a:t>
            </a:r>
            <a:r>
              <a:rPr lang="en-US" sz="3600" dirty="0" err="1"/>
              <a:t>hỏi</a:t>
            </a:r>
            <a:r>
              <a:rPr lang="en-US" sz="36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utoUpdateAnimBg="0"/>
      <p:bldP spid="2056" grpId="0" autoUpdateAnimBg="0"/>
      <p:bldP spid="2059" grpId="0" autoUpdateAnimBg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9"/>
          <p:cNvSpPr txBox="1">
            <a:spLocks noChangeArrowheads="1"/>
          </p:cNvSpPr>
          <p:nvPr/>
        </p:nvSpPr>
        <p:spPr bwMode="auto">
          <a:xfrm>
            <a:off x="7391400" y="2209800"/>
            <a:ext cx="220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endParaRPr lang="en-US" sz="2000"/>
          </a:p>
        </p:txBody>
      </p:sp>
      <p:graphicFrame>
        <p:nvGraphicFramePr>
          <p:cNvPr id="8306" name="Group 11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27423510"/>
              </p:ext>
            </p:extLst>
          </p:nvPr>
        </p:nvGraphicFramePr>
        <p:xfrm>
          <a:off x="228600" y="533400"/>
          <a:ext cx="8826500" cy="54864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4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 hỏi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Hỏi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Dấu hiệu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3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4" name="Text Box 103"/>
          <p:cNvSpPr txBox="1">
            <a:spLocks noChangeArrowheads="1"/>
          </p:cNvSpPr>
          <p:nvPr/>
        </p:nvSpPr>
        <p:spPr bwMode="auto">
          <a:xfrm>
            <a:off x="7680325" y="4227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04" name="Text Box 112"/>
          <p:cNvSpPr txBox="1">
            <a:spLocks noChangeArrowheads="1"/>
          </p:cNvSpPr>
          <p:nvPr/>
        </p:nvSpPr>
        <p:spPr bwMode="auto">
          <a:xfrm>
            <a:off x="7016262" y="1496109"/>
            <a:ext cx="198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vì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sao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800" dirty="0"/>
              <a:t> </a:t>
            </a:r>
            <a:r>
              <a:rPr lang="en-US" sz="2800" dirty="0" err="1"/>
              <a:t>Dấu</a:t>
            </a:r>
            <a:r>
              <a:rPr lang="en-US" sz="2800" dirty="0"/>
              <a:t> </a:t>
            </a:r>
            <a:r>
              <a:rPr lang="en-US" sz="2800" dirty="0" err="1"/>
              <a:t>chấm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  </a:t>
            </a:r>
          </a:p>
        </p:txBody>
      </p:sp>
      <p:sp>
        <p:nvSpPr>
          <p:cNvPr id="4133" name="Text Box 113"/>
          <p:cNvSpPr txBox="1">
            <a:spLocks noChangeArrowheads="1"/>
          </p:cNvSpPr>
          <p:nvPr/>
        </p:nvSpPr>
        <p:spPr bwMode="auto">
          <a:xfrm>
            <a:off x="7315200" y="5410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307" name="Text Box 115"/>
          <p:cNvSpPr txBox="1">
            <a:spLocks noChangeArrowheads="1"/>
          </p:cNvSpPr>
          <p:nvPr/>
        </p:nvSpPr>
        <p:spPr bwMode="auto">
          <a:xfrm>
            <a:off x="7126043" y="3590703"/>
            <a:ext cx="18415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-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thế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nào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/>
              <a:t>- </a:t>
            </a:r>
            <a:r>
              <a:rPr lang="en-US" sz="2800" dirty="0" err="1"/>
              <a:t>Dấu</a:t>
            </a:r>
            <a:r>
              <a:rPr lang="en-US" sz="2800" dirty="0"/>
              <a:t> </a:t>
            </a:r>
            <a:r>
              <a:rPr lang="en-US" sz="2800" dirty="0" err="1"/>
              <a:t>chấm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endParaRPr lang="en-US" sz="2800" dirty="0"/>
          </a:p>
        </p:txBody>
      </p:sp>
      <p:pic>
        <p:nvPicPr>
          <p:cNvPr id="4135" name="Picture 121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905500"/>
            <a:ext cx="342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EC929C-BCAF-4F72-A26D-1DA0E861C832}"/>
              </a:ext>
            </a:extLst>
          </p:cNvPr>
          <p:cNvSpPr txBox="1"/>
          <p:nvPr/>
        </p:nvSpPr>
        <p:spPr>
          <a:xfrm>
            <a:off x="5410200" y="1511497"/>
            <a:ext cx="16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hỏi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mình</a:t>
            </a:r>
            <a:endParaRPr lang="en-US" sz="3200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24C919-3C94-46B8-A24A-797EB3A82C71}"/>
              </a:ext>
            </a:extLst>
          </p:cNvPr>
          <p:cNvSpPr txBox="1"/>
          <p:nvPr/>
        </p:nvSpPr>
        <p:spPr>
          <a:xfrm>
            <a:off x="3968261" y="3400306"/>
            <a:ext cx="1600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bạn</a:t>
            </a:r>
            <a:endParaRPr lang="en-US" sz="3200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E13988-F7FF-462B-B280-1D2F2A881A2E}"/>
              </a:ext>
            </a:extLst>
          </p:cNvPr>
          <p:cNvSpPr txBox="1"/>
          <p:nvPr/>
        </p:nvSpPr>
        <p:spPr>
          <a:xfrm>
            <a:off x="3893233" y="1404753"/>
            <a:ext cx="16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Xi–</a:t>
            </a:r>
            <a:r>
              <a:rPr lang="en-US" sz="3200" dirty="0" err="1">
                <a:latin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</a:rPr>
              <a:t> – </a:t>
            </a:r>
            <a:r>
              <a:rPr lang="en-US" sz="3200" dirty="0" err="1">
                <a:latin typeface="Times New Roman" pitchFamily="18" charset="0"/>
              </a:rPr>
              <a:t>cốp</a:t>
            </a:r>
            <a:r>
              <a:rPr lang="en-US" sz="3200" dirty="0">
                <a:latin typeface="Times New Roman" pitchFamily="18" charset="0"/>
              </a:rPr>
              <a:t>–</a:t>
            </a:r>
            <a:r>
              <a:rPr lang="en-US" sz="3200" dirty="0" err="1">
                <a:latin typeface="Times New Roman" pitchFamily="18" charset="0"/>
              </a:rPr>
              <a:t>xki</a:t>
            </a:r>
            <a:r>
              <a:rPr lang="en-US" sz="3200" dirty="0">
                <a:latin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5AC1F4-EE68-4657-B8CF-85ED4F925D17}"/>
              </a:ext>
            </a:extLst>
          </p:cNvPr>
          <p:cNvSpPr txBox="1"/>
          <p:nvPr/>
        </p:nvSpPr>
        <p:spPr>
          <a:xfrm>
            <a:off x="5438286" y="3646526"/>
            <a:ext cx="16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Xi–</a:t>
            </a:r>
            <a:r>
              <a:rPr lang="en-US" sz="3200" dirty="0" err="1">
                <a:latin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</a:rPr>
              <a:t> – </a:t>
            </a:r>
            <a:r>
              <a:rPr lang="en-US" sz="3200" dirty="0" err="1">
                <a:latin typeface="Times New Roman" pitchFamily="18" charset="0"/>
              </a:rPr>
              <a:t>cốp</a:t>
            </a:r>
            <a:r>
              <a:rPr lang="en-US" sz="3200" dirty="0">
                <a:latin typeface="Times New Roman" pitchFamily="18" charset="0"/>
              </a:rPr>
              <a:t>–</a:t>
            </a:r>
            <a:r>
              <a:rPr lang="en-US" sz="3200" dirty="0" err="1">
                <a:latin typeface="Times New Roman" pitchFamily="18" charset="0"/>
              </a:rPr>
              <a:t>xki</a:t>
            </a:r>
            <a:r>
              <a:rPr lang="en-US" sz="3200" dirty="0">
                <a:latin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8EB60C-0B44-434F-9F9B-F06A0D8DCDE3}"/>
              </a:ext>
            </a:extLst>
          </p:cNvPr>
          <p:cNvSpPr txBox="1"/>
          <p:nvPr/>
        </p:nvSpPr>
        <p:spPr>
          <a:xfrm>
            <a:off x="386861" y="1251842"/>
            <a:ext cx="3200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1.Vì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quả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bóng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không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cánh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vẫn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bay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được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CEA4CF-05A2-47A6-897E-FB547013E91F}"/>
              </a:ext>
            </a:extLst>
          </p:cNvPr>
          <p:cNvSpPr txBox="1"/>
          <p:nvPr/>
        </p:nvSpPr>
        <p:spPr>
          <a:xfrm>
            <a:off x="424961" y="3313895"/>
            <a:ext cx="33469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2.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Cậu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làm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thế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nào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mua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được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nhiều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sách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vở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dụng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cụ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thí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nghiệm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như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thế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" grpId="0"/>
      <p:bldP spid="8307" grpId="0"/>
      <p:bldP spid="2" grpId="0"/>
      <p:bldP spid="23" grpId="0"/>
      <p:bldP spid="24" grpId="0"/>
      <p:bldP spid="25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DDE8410-4A9D-4AEA-8034-CBC7B4230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II. Ghi nhớ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5640436-B1E2-4663-920D-E9E52BC95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800600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b="1" i="1">
                <a:solidFill>
                  <a:srgbClr val="FF0000"/>
                </a:solidFill>
              </a:rPr>
              <a:t>Câu hỏi</a:t>
            </a:r>
            <a:r>
              <a:rPr lang="en-US" altLang="en-US"/>
              <a:t> (còn gọi là câu nghi vấn) dùng để hỏi về những điều chưa biết.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Phần lớn câu hỏi là để hỏi người khác, nhưng cũng có những câu để tự hỏi mình.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Câu hỏi thường có các từ nghi vấn (</a:t>
            </a:r>
            <a:r>
              <a:rPr lang="en-US" altLang="en-US" i="1">
                <a:solidFill>
                  <a:srgbClr val="FF0000"/>
                </a:solidFill>
              </a:rPr>
              <a:t>ai, cái gì, nào, sao, không</a:t>
            </a:r>
            <a:r>
              <a:rPr lang="en-US" altLang="en-US"/>
              <a:t>,…). Khi viết, cuối câu có hỏi có dấu chấm hỏi (</a:t>
            </a:r>
            <a:r>
              <a:rPr lang="en-US" altLang="en-US">
                <a:solidFill>
                  <a:srgbClr val="FF0000"/>
                </a:solidFill>
              </a:rPr>
              <a:t>?</a:t>
            </a:r>
            <a:r>
              <a:rPr lang="en-US" altLang="en-US"/>
              <a:t>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" y="2286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</a:rPr>
              <a:t>III. </a:t>
            </a:r>
            <a:r>
              <a:rPr lang="en-US" sz="3600" b="1" u="sng" dirty="0" err="1">
                <a:solidFill>
                  <a:srgbClr val="0000FF"/>
                </a:solidFill>
              </a:rPr>
              <a:t>Luyện</a:t>
            </a:r>
            <a:r>
              <a:rPr lang="en-US" sz="3600" b="1" u="sng" dirty="0">
                <a:solidFill>
                  <a:srgbClr val="0000FF"/>
                </a:solidFill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</a:rPr>
              <a:t>tập</a:t>
            </a:r>
            <a:r>
              <a:rPr lang="en-US" sz="36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87214" y="944562"/>
            <a:ext cx="89329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Bài</a:t>
            </a:r>
            <a:r>
              <a:rPr lang="en-US" sz="3200" dirty="0"/>
              <a:t> 1: </a:t>
            </a:r>
            <a:r>
              <a:rPr lang="en-US" sz="3200" dirty="0" err="1"/>
              <a:t>Tìm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hỏi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i="1" dirty="0" err="1"/>
              <a:t>Thưa</a:t>
            </a:r>
            <a:r>
              <a:rPr lang="en-US" sz="3200" i="1" dirty="0"/>
              <a:t> </a:t>
            </a:r>
            <a:r>
              <a:rPr lang="en-US" sz="3200" i="1" dirty="0" err="1"/>
              <a:t>chuyện</a:t>
            </a:r>
            <a:r>
              <a:rPr lang="en-US" sz="3200" i="1" dirty="0"/>
              <a:t> </a:t>
            </a:r>
            <a:r>
              <a:rPr lang="en-US" sz="3200" i="1" dirty="0" err="1"/>
              <a:t>với</a:t>
            </a:r>
            <a:r>
              <a:rPr lang="en-US" sz="3200" i="1" dirty="0"/>
              <a:t> </a:t>
            </a:r>
            <a:r>
              <a:rPr lang="en-US" sz="3200" i="1" dirty="0" err="1"/>
              <a:t>mẹ</a:t>
            </a:r>
            <a:r>
              <a:rPr lang="en-US" sz="3200" i="1" dirty="0"/>
              <a:t>, Hai </a:t>
            </a:r>
            <a:r>
              <a:rPr lang="en-US" sz="3200" i="1" dirty="0" err="1"/>
              <a:t>bàn</a:t>
            </a:r>
            <a:r>
              <a:rPr lang="en-US" sz="3200" i="1" dirty="0"/>
              <a:t> </a:t>
            </a:r>
            <a:r>
              <a:rPr lang="en-US" sz="3200" i="1" dirty="0" err="1"/>
              <a:t>tay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ghi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bảng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mẫu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:</a:t>
            </a:r>
          </a:p>
        </p:txBody>
      </p:sp>
      <p:graphicFrame>
        <p:nvGraphicFramePr>
          <p:cNvPr id="12348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41236374"/>
              </p:ext>
            </p:extLst>
          </p:nvPr>
        </p:nvGraphicFramePr>
        <p:xfrm>
          <a:off x="398586" y="2514222"/>
          <a:ext cx="8458200" cy="2864485"/>
        </p:xfrm>
        <a:graphic>
          <a:graphicData uri="http://schemas.openxmlformats.org/drawingml/2006/table">
            <a:tbl>
              <a:tblPr/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 hỏi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 hỏi của ai?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Để hỏi ai?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 nghi vấn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511711" y="4612711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</a:rPr>
              <a:t>M: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1329397" y="4343779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Con vừa bảo gì?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996397" y="4369179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Câu hỏi của mẹ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5914097" y="4394579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Để hỏi Cương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7806397" y="4381879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gì</a:t>
            </a:r>
          </a:p>
        </p:txBody>
      </p:sp>
      <p:pic>
        <p:nvPicPr>
          <p:cNvPr id="6176" name="Picture 64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7912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5" name="Group 6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29288263"/>
              </p:ext>
            </p:extLst>
          </p:nvPr>
        </p:nvGraphicFramePr>
        <p:xfrm>
          <a:off x="154061" y="0"/>
          <a:ext cx="8686800" cy="6781831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0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3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TT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hỏi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hỏi của ai?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Để hỏi ai?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Từ nghi vấn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2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821104" y="669432"/>
            <a:ext cx="79121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Bài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Thưa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chuyện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với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mẹ</a:t>
            </a:r>
            <a:r>
              <a:rPr lang="en-US" b="1" i="1" dirty="0">
                <a:solidFill>
                  <a:srgbClr val="0000FF"/>
                </a:solidFill>
              </a:rPr>
              <a:t>:       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- Con </a:t>
            </a:r>
            <a:r>
              <a:rPr lang="en-US" b="1" dirty="0" err="1">
                <a:solidFill>
                  <a:srgbClr val="0000FF"/>
                </a:solidFill>
              </a:rPr>
              <a:t>vừa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bảo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gì</a:t>
            </a:r>
            <a:r>
              <a:rPr lang="en-US" b="1" dirty="0">
                <a:solidFill>
                  <a:srgbClr val="0000FF"/>
                </a:solidFill>
              </a:rPr>
              <a:t> ?           - </a:t>
            </a:r>
            <a:r>
              <a:rPr lang="en-US" b="1" dirty="0" err="1">
                <a:solidFill>
                  <a:srgbClr val="0000FF"/>
                </a:solidFill>
              </a:rPr>
              <a:t>Câu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hỏi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của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mẹ</a:t>
            </a:r>
            <a:r>
              <a:rPr lang="en-US" b="1" dirty="0">
                <a:solidFill>
                  <a:srgbClr val="0000FF"/>
                </a:solidFill>
              </a:rPr>
              <a:t>     </a:t>
            </a:r>
            <a:r>
              <a:rPr lang="en-US" b="1" dirty="0" err="1">
                <a:solidFill>
                  <a:srgbClr val="0000FF"/>
                </a:solidFill>
              </a:rPr>
              <a:t>Cương</a:t>
            </a:r>
            <a:r>
              <a:rPr lang="en-US" b="1" dirty="0">
                <a:solidFill>
                  <a:srgbClr val="0000FF"/>
                </a:solidFill>
              </a:rPr>
              <a:t>         </a:t>
            </a:r>
            <a:r>
              <a:rPr lang="en-US" b="1" dirty="0" err="1">
                <a:solidFill>
                  <a:srgbClr val="0000FF"/>
                </a:solidFill>
              </a:rPr>
              <a:t>gì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689318" y="1575112"/>
            <a:ext cx="33001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/>
              <a:t>- Ai </a:t>
            </a:r>
            <a:r>
              <a:rPr lang="en-US" sz="2000" b="1" dirty="0" err="1"/>
              <a:t>xui</a:t>
            </a:r>
            <a:r>
              <a:rPr lang="en-US" sz="2000" b="1" dirty="0"/>
              <a:t> con </a:t>
            </a:r>
            <a:r>
              <a:rPr lang="en-US" sz="2000" b="1" dirty="0" err="1"/>
              <a:t>thế</a:t>
            </a:r>
            <a:r>
              <a:rPr lang="en-US" sz="2000" b="1" dirty="0"/>
              <a:t> ?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689317" y="2120712"/>
            <a:ext cx="30251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/>
              <a:t>- </a:t>
            </a:r>
            <a:r>
              <a:rPr lang="en-US" sz="2000" b="1" dirty="0" err="1"/>
              <a:t>Nhưng</a:t>
            </a:r>
            <a:r>
              <a:rPr lang="en-US" sz="2000" b="1" dirty="0"/>
              <a:t> </a:t>
            </a:r>
            <a:r>
              <a:rPr lang="en-US" sz="2000" b="1" dirty="0" err="1"/>
              <a:t>biết</a:t>
            </a:r>
            <a:r>
              <a:rPr lang="en-US" sz="2000" b="1" dirty="0"/>
              <a:t> </a:t>
            </a:r>
            <a:r>
              <a:rPr lang="en-US" sz="2000" b="1" dirty="0" err="1"/>
              <a:t>thầy</a:t>
            </a:r>
            <a:r>
              <a:rPr lang="en-US" sz="2000" b="1" dirty="0"/>
              <a:t>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chịu</a:t>
            </a:r>
            <a:r>
              <a:rPr lang="en-US" sz="2000" b="1" dirty="0"/>
              <a:t> </a:t>
            </a:r>
            <a:r>
              <a:rPr lang="en-US" sz="2000" b="1" dirty="0" err="1"/>
              <a:t>nghe</a:t>
            </a:r>
            <a:r>
              <a:rPr lang="en-US" sz="2000" b="1" dirty="0"/>
              <a:t> </a:t>
            </a:r>
            <a:r>
              <a:rPr lang="en-US" sz="2000" b="1" dirty="0" err="1"/>
              <a:t>không</a:t>
            </a:r>
            <a:r>
              <a:rPr lang="en-US" sz="2000" b="1" dirty="0"/>
              <a:t> ?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3863732" y="1562973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mẹ</a:t>
            </a:r>
            <a:endParaRPr lang="en-US" sz="2400" b="1" dirty="0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5563772" y="1611480"/>
            <a:ext cx="1943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/>
              <a:t>Cương</a:t>
            </a:r>
            <a:endParaRPr lang="en-US" sz="2400" b="1" dirty="0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6836812" y="1638629"/>
            <a:ext cx="121800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/>
              <a:t>    ai</a:t>
            </a:r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7032832" y="2390597"/>
            <a:ext cx="203001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có</a:t>
            </a:r>
            <a:r>
              <a:rPr lang="en-US" sz="2400" b="1" dirty="0"/>
              <a:t> …</a:t>
            </a:r>
            <a:r>
              <a:rPr lang="en-US" sz="2400" b="1" dirty="0" err="1"/>
              <a:t>không</a:t>
            </a:r>
            <a:endParaRPr lang="en-US" sz="2400" b="1" dirty="0"/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74662" y="2909888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 err="1">
                <a:solidFill>
                  <a:srgbClr val="0000FF"/>
                </a:solidFill>
              </a:rPr>
              <a:t>Bài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i="1" dirty="0">
                <a:solidFill>
                  <a:srgbClr val="0000FF"/>
                </a:solidFill>
              </a:rPr>
              <a:t>Hai </a:t>
            </a:r>
            <a:r>
              <a:rPr lang="en-US" b="1" i="1" dirty="0" err="1">
                <a:solidFill>
                  <a:srgbClr val="0000FF"/>
                </a:solidFill>
              </a:rPr>
              <a:t>bàn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tay</a:t>
            </a:r>
            <a:r>
              <a:rPr lang="en-US" b="1" i="1" dirty="0">
                <a:solidFill>
                  <a:srgbClr val="0000FF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699476" y="3334389"/>
            <a:ext cx="31632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- Anh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yêu</a:t>
            </a:r>
            <a:r>
              <a:rPr lang="en-US" sz="2000" b="1" dirty="0"/>
              <a:t> </a:t>
            </a:r>
            <a:r>
              <a:rPr lang="en-US" sz="2000" b="1" dirty="0" err="1"/>
              <a:t>nước</a:t>
            </a:r>
            <a:r>
              <a:rPr lang="en-US" sz="2000" b="1" dirty="0"/>
              <a:t> </a:t>
            </a:r>
            <a:r>
              <a:rPr lang="en-US" sz="2000" b="1" dirty="0" err="1"/>
              <a:t>không</a:t>
            </a:r>
            <a:r>
              <a:rPr lang="en-US" sz="2000" b="1" dirty="0"/>
              <a:t>?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699477" y="4067874"/>
            <a:ext cx="317841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/>
              <a:t>- Anh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thể</a:t>
            </a:r>
            <a:r>
              <a:rPr lang="en-US" sz="2000" b="1" dirty="0"/>
              <a:t> </a:t>
            </a:r>
            <a:r>
              <a:rPr lang="en-US" sz="2000" b="1" dirty="0" err="1"/>
              <a:t>giữ</a:t>
            </a:r>
            <a:r>
              <a:rPr lang="en-US" sz="2000" b="1" dirty="0"/>
              <a:t> </a:t>
            </a:r>
            <a:r>
              <a:rPr lang="en-US" sz="2000" b="1" dirty="0" err="1"/>
              <a:t>bí</a:t>
            </a:r>
            <a:r>
              <a:rPr lang="en-US" sz="2000" b="1" dirty="0"/>
              <a:t> </a:t>
            </a:r>
            <a:r>
              <a:rPr lang="en-US" sz="2000" b="1" dirty="0" err="1"/>
              <a:t>mật</a:t>
            </a:r>
            <a:r>
              <a:rPr lang="en-US" sz="2000" b="1" dirty="0"/>
              <a:t> </a:t>
            </a:r>
            <a:r>
              <a:rPr lang="en-US" sz="2000" b="1" dirty="0" err="1"/>
              <a:t>không</a:t>
            </a:r>
            <a:r>
              <a:rPr lang="en-US" sz="2000" b="1" dirty="0"/>
              <a:t>?</a:t>
            </a:r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660399" y="4845178"/>
            <a:ext cx="30876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/>
              <a:t>- Anh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muốn</a:t>
            </a:r>
            <a:r>
              <a:rPr lang="en-US" sz="2000" b="1" dirty="0"/>
              <a:t> </a:t>
            </a:r>
            <a:r>
              <a:rPr lang="en-US" sz="2000" b="1" dirty="0" err="1"/>
              <a:t>đi</a:t>
            </a:r>
            <a:r>
              <a:rPr lang="en-US" sz="2000" b="1" dirty="0"/>
              <a:t> </a:t>
            </a:r>
            <a:r>
              <a:rPr lang="en-US" sz="2000" b="1" dirty="0" err="1"/>
              <a:t>với</a:t>
            </a:r>
            <a:r>
              <a:rPr lang="en-US" sz="2000" b="1" dirty="0"/>
              <a:t> </a:t>
            </a:r>
            <a:r>
              <a:rPr lang="en-US" sz="2000" b="1" dirty="0" err="1"/>
              <a:t>tôi</a:t>
            </a:r>
            <a:r>
              <a:rPr lang="en-US" sz="2000" b="1" dirty="0"/>
              <a:t> </a:t>
            </a:r>
            <a:r>
              <a:rPr lang="en-US" sz="2000" b="1" dirty="0" err="1"/>
              <a:t>không</a:t>
            </a:r>
            <a:r>
              <a:rPr lang="en-US" sz="2000" b="1" dirty="0"/>
              <a:t>?</a:t>
            </a:r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674661" y="5548972"/>
            <a:ext cx="29059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- </a:t>
            </a:r>
            <a:r>
              <a:rPr lang="en-US" sz="2000" b="1" dirty="0" err="1"/>
              <a:t>Nhưng</a:t>
            </a:r>
            <a:r>
              <a:rPr lang="en-US" sz="2000" b="1" dirty="0"/>
              <a:t> </a:t>
            </a:r>
            <a:r>
              <a:rPr lang="en-US" sz="2000" b="1" dirty="0" err="1"/>
              <a:t>chúng</a:t>
            </a:r>
            <a:r>
              <a:rPr lang="en-US" sz="2000" b="1" dirty="0"/>
              <a:t> ta </a:t>
            </a:r>
            <a:r>
              <a:rPr lang="en-US" sz="2000" b="1" dirty="0" err="1"/>
              <a:t>lấy</a:t>
            </a:r>
            <a:r>
              <a:rPr lang="en-US" sz="2000" b="1" dirty="0"/>
              <a:t> </a:t>
            </a:r>
            <a:r>
              <a:rPr lang="en-US" sz="2000" b="1" dirty="0" err="1"/>
              <a:t>đâu</a:t>
            </a:r>
            <a:r>
              <a:rPr lang="en-US" sz="2000" b="1" dirty="0"/>
              <a:t> ra </a:t>
            </a:r>
            <a:r>
              <a:rPr lang="en-US" sz="2000" b="1" dirty="0" err="1"/>
              <a:t>tiền</a:t>
            </a:r>
            <a:r>
              <a:rPr lang="en-US" sz="2000" b="1" dirty="0"/>
              <a:t>?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636561" y="6186488"/>
            <a:ext cx="30876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/>
              <a:t>- Anh </a:t>
            </a:r>
            <a:r>
              <a:rPr lang="en-US" sz="2000" b="1" dirty="0" err="1"/>
              <a:t>sẽ</a:t>
            </a:r>
            <a:r>
              <a:rPr lang="en-US" sz="2000" b="1" dirty="0"/>
              <a:t> </a:t>
            </a:r>
            <a:r>
              <a:rPr lang="en-US" sz="2000" b="1" dirty="0" err="1"/>
              <a:t>đi</a:t>
            </a:r>
            <a:r>
              <a:rPr lang="en-US" sz="2000" b="1" dirty="0"/>
              <a:t> </a:t>
            </a:r>
            <a:r>
              <a:rPr lang="en-US" sz="2000" b="1" dirty="0" err="1"/>
              <a:t>với</a:t>
            </a:r>
            <a:r>
              <a:rPr lang="en-US" sz="2000" b="1" dirty="0"/>
              <a:t> </a:t>
            </a:r>
            <a:r>
              <a:rPr lang="en-US" sz="2000" b="1" dirty="0" err="1"/>
              <a:t>tôi</a:t>
            </a:r>
            <a:r>
              <a:rPr lang="en-US" sz="2000" b="1" dirty="0"/>
              <a:t> </a:t>
            </a:r>
            <a:r>
              <a:rPr lang="en-US" sz="2000" b="1" dirty="0" err="1"/>
              <a:t>chứ</a:t>
            </a:r>
            <a:r>
              <a:rPr lang="en-US" sz="2000" b="1" dirty="0"/>
              <a:t>?</a:t>
            </a:r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3862754" y="3384569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Hồ</a:t>
            </a:r>
            <a:endParaRPr lang="en-US" sz="2400" b="1" dirty="0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5591907" y="3427807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Lê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6987784" y="3258484"/>
            <a:ext cx="284201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300" b="1" dirty="0"/>
          </a:p>
          <a:p>
            <a:pPr>
              <a:spcBef>
                <a:spcPct val="50000"/>
              </a:spcBef>
            </a:pPr>
            <a:r>
              <a:rPr lang="en-US" sz="2400" b="1" dirty="0" err="1"/>
              <a:t>có</a:t>
            </a:r>
            <a:r>
              <a:rPr lang="en-US" sz="2400" b="1" dirty="0"/>
              <a:t> …</a:t>
            </a:r>
            <a:r>
              <a:rPr lang="en-US" sz="2400" b="1" dirty="0" err="1"/>
              <a:t>không</a:t>
            </a:r>
            <a:endParaRPr lang="en-US" sz="2800" b="1" dirty="0"/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7172293" y="5524423"/>
            <a:ext cx="133514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đâu</a:t>
            </a:r>
            <a:endParaRPr lang="en-US" sz="2400" b="1" dirty="0"/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7124743" y="6216641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chứ</a:t>
            </a:r>
            <a:endParaRPr lang="en-US" sz="2400" b="1" dirty="0"/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1EE33EB8-BB20-4F76-A252-5D44D9895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898" y="2307986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mẹ</a:t>
            </a:r>
            <a:endParaRPr lang="en-US" sz="2400" b="1" dirty="0"/>
          </a:p>
        </p:txBody>
      </p:sp>
      <p:sp>
        <p:nvSpPr>
          <p:cNvPr id="31" name="Text Box 34">
            <a:extLst>
              <a:ext uri="{FF2B5EF4-FFF2-40B4-BE49-F238E27FC236}">
                <a16:creationId xmlns:a16="http://schemas.microsoft.com/office/drawing/2014/main" id="{0C6A1767-D90E-4561-A3DE-33338E12F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858" y="2352781"/>
            <a:ext cx="1943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/>
              <a:t>Cương</a:t>
            </a:r>
            <a:endParaRPr lang="en-US" sz="2400" b="1" dirty="0"/>
          </a:p>
        </p:txBody>
      </p:sp>
      <p:sp>
        <p:nvSpPr>
          <p:cNvPr id="34" name="Text Box 45">
            <a:extLst>
              <a:ext uri="{FF2B5EF4-FFF2-40B4-BE49-F238E27FC236}">
                <a16:creationId xmlns:a16="http://schemas.microsoft.com/office/drawing/2014/main" id="{B6A4E16E-1914-4C28-B8F4-3674E07A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430" y="4072117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Hồ</a:t>
            </a:r>
            <a:endParaRPr lang="en-US" sz="2400" b="1" dirty="0"/>
          </a:p>
        </p:txBody>
      </p:sp>
      <p:sp>
        <p:nvSpPr>
          <p:cNvPr id="35" name="Text Box 45">
            <a:extLst>
              <a:ext uri="{FF2B5EF4-FFF2-40B4-BE49-F238E27FC236}">
                <a16:creationId xmlns:a16="http://schemas.microsoft.com/office/drawing/2014/main" id="{CF197C6E-A138-4E9C-89DE-99FBF5772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465" y="485485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Hồ</a:t>
            </a:r>
            <a:endParaRPr lang="en-US" sz="2400" b="1" dirty="0"/>
          </a:p>
        </p:txBody>
      </p:sp>
      <p:sp>
        <p:nvSpPr>
          <p:cNvPr id="36" name="Text Box 45">
            <a:extLst>
              <a:ext uri="{FF2B5EF4-FFF2-40B4-BE49-F238E27FC236}">
                <a16:creationId xmlns:a16="http://schemas.microsoft.com/office/drawing/2014/main" id="{93F56B3E-F88D-4BDB-961F-DF11E1F22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735" y="615134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Hồ</a:t>
            </a:r>
            <a:endParaRPr lang="en-US" sz="2400" b="1" dirty="0"/>
          </a:p>
        </p:txBody>
      </p:sp>
      <p:sp>
        <p:nvSpPr>
          <p:cNvPr id="37" name="Text Box 46">
            <a:extLst>
              <a:ext uri="{FF2B5EF4-FFF2-40B4-BE49-F238E27FC236}">
                <a16:creationId xmlns:a16="http://schemas.microsoft.com/office/drawing/2014/main" id="{A943220F-187C-47A1-AF13-7F3B325AE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430" y="5500389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Lê</a:t>
            </a:r>
          </a:p>
        </p:txBody>
      </p:sp>
      <p:sp>
        <p:nvSpPr>
          <p:cNvPr id="38" name="Text Box 46">
            <a:extLst>
              <a:ext uri="{FF2B5EF4-FFF2-40B4-BE49-F238E27FC236}">
                <a16:creationId xmlns:a16="http://schemas.microsoft.com/office/drawing/2014/main" id="{B70A18CD-9CD9-4DA0-9231-7227AD97D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790" y="4062366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Lê</a:t>
            </a:r>
          </a:p>
        </p:txBody>
      </p:sp>
      <p:sp>
        <p:nvSpPr>
          <p:cNvPr id="39" name="Text Box 46">
            <a:extLst>
              <a:ext uri="{FF2B5EF4-FFF2-40B4-BE49-F238E27FC236}">
                <a16:creationId xmlns:a16="http://schemas.microsoft.com/office/drawing/2014/main" id="{6774CE37-52F1-4741-BD1E-8F7087074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440" y="4825037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Lê</a:t>
            </a:r>
          </a:p>
        </p:txBody>
      </p:sp>
      <p:sp>
        <p:nvSpPr>
          <p:cNvPr id="40" name="Text Box 46">
            <a:extLst>
              <a:ext uri="{FF2B5EF4-FFF2-40B4-BE49-F238E27FC236}">
                <a16:creationId xmlns:a16="http://schemas.microsoft.com/office/drawing/2014/main" id="{BB2FB9C0-7127-43C9-9D19-3332184AE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613" y="6169166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Lê</a:t>
            </a:r>
          </a:p>
        </p:txBody>
      </p:sp>
      <p:sp>
        <p:nvSpPr>
          <p:cNvPr id="41" name="Text Box 45">
            <a:extLst>
              <a:ext uri="{FF2B5EF4-FFF2-40B4-BE49-F238E27FC236}">
                <a16:creationId xmlns:a16="http://schemas.microsoft.com/office/drawing/2014/main" id="{C6D143D2-6977-4662-B6EF-53A7BDA2F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669" y="5499999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Hồ</a:t>
            </a:r>
            <a:endParaRPr lang="en-US" sz="2400" b="1" dirty="0"/>
          </a:p>
        </p:txBody>
      </p:sp>
      <p:sp>
        <p:nvSpPr>
          <p:cNvPr id="42" name="Text Box 47">
            <a:extLst>
              <a:ext uri="{FF2B5EF4-FFF2-40B4-BE49-F238E27FC236}">
                <a16:creationId xmlns:a16="http://schemas.microsoft.com/office/drawing/2014/main" id="{54848410-C8DA-4DD3-AB6E-A0FA25DDC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792" y="3831534"/>
            <a:ext cx="284201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300" b="1" dirty="0"/>
          </a:p>
          <a:p>
            <a:pPr>
              <a:spcBef>
                <a:spcPct val="50000"/>
              </a:spcBef>
            </a:pPr>
            <a:r>
              <a:rPr lang="en-US" sz="2400" b="1" dirty="0" err="1"/>
              <a:t>có</a:t>
            </a:r>
            <a:r>
              <a:rPr lang="en-US" sz="2400" b="1" dirty="0"/>
              <a:t> …</a:t>
            </a:r>
            <a:r>
              <a:rPr lang="en-US" sz="2400" b="1" dirty="0" err="1"/>
              <a:t>không</a:t>
            </a:r>
            <a:endParaRPr lang="en-US" sz="2800" b="1" dirty="0"/>
          </a:p>
        </p:txBody>
      </p:sp>
      <p:sp>
        <p:nvSpPr>
          <p:cNvPr id="43" name="Text Box 47">
            <a:extLst>
              <a:ext uri="{FF2B5EF4-FFF2-40B4-BE49-F238E27FC236}">
                <a16:creationId xmlns:a16="http://schemas.microsoft.com/office/drawing/2014/main" id="{7F3C8704-9E55-4254-8392-1C40CD91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792" y="4535823"/>
            <a:ext cx="284201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300" b="1" dirty="0"/>
          </a:p>
          <a:p>
            <a:pPr>
              <a:spcBef>
                <a:spcPct val="50000"/>
              </a:spcBef>
            </a:pPr>
            <a:r>
              <a:rPr lang="en-US" sz="2400" b="1" dirty="0" err="1"/>
              <a:t>có</a:t>
            </a:r>
            <a:r>
              <a:rPr lang="en-US" sz="2400" b="1" dirty="0"/>
              <a:t> …</a:t>
            </a:r>
            <a:r>
              <a:rPr lang="en-US" sz="2400" b="1" dirty="0" err="1"/>
              <a:t>không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3" grpId="0"/>
      <p:bldP spid="23584" grpId="0"/>
      <p:bldP spid="23585" grpId="0"/>
      <p:bldP spid="23586" grpId="0"/>
      <p:bldP spid="23588" grpId="0"/>
      <p:bldP spid="23589" grpId="0"/>
      <p:bldP spid="23592" grpId="0"/>
      <p:bldP spid="23593" grpId="0"/>
      <p:bldP spid="23594" grpId="0"/>
      <p:bldP spid="23595" grpId="0"/>
      <p:bldP spid="23596" grpId="0"/>
      <p:bldP spid="23597" grpId="0"/>
      <p:bldP spid="23598" grpId="0"/>
      <p:bldP spid="23599" grpId="0"/>
      <p:bldP spid="23602" grpId="0"/>
      <p:bldP spid="23607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69118" y="266700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0066"/>
                </a:solidFill>
              </a:rPr>
              <a:t>Bài</a:t>
            </a:r>
            <a:r>
              <a:rPr lang="en-US" sz="3200" dirty="0">
                <a:solidFill>
                  <a:srgbClr val="FF0066"/>
                </a:solidFill>
              </a:rPr>
              <a:t> 2: </a:t>
            </a:r>
            <a:r>
              <a:rPr lang="en-US" sz="3200" dirty="0" err="1">
                <a:solidFill>
                  <a:srgbClr val="FF0066"/>
                </a:solidFill>
              </a:rPr>
              <a:t>Chọn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khoảng</a:t>
            </a:r>
            <a:r>
              <a:rPr lang="en-US" sz="3200" dirty="0">
                <a:solidFill>
                  <a:srgbClr val="FF0066"/>
                </a:solidFill>
              </a:rPr>
              <a:t> 3 </a:t>
            </a:r>
            <a:r>
              <a:rPr lang="en-US" sz="3200" dirty="0" err="1">
                <a:solidFill>
                  <a:srgbClr val="FF0066"/>
                </a:solidFill>
              </a:rPr>
              <a:t>câu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trong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bài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Văn</a:t>
            </a:r>
            <a:r>
              <a:rPr lang="en-US" sz="3200" b="1" i="1" dirty="0">
                <a:solidFill>
                  <a:srgbClr val="FF0066"/>
                </a:solidFill>
              </a:rPr>
              <a:t> hay </a:t>
            </a:r>
            <a:r>
              <a:rPr lang="en-US" sz="3200" b="1" i="1" dirty="0" err="1">
                <a:solidFill>
                  <a:srgbClr val="FF0066"/>
                </a:solidFill>
              </a:rPr>
              <a:t>chữ</a:t>
            </a:r>
            <a:r>
              <a:rPr lang="en-US" sz="3200" b="1" i="1" dirty="0">
                <a:solidFill>
                  <a:srgbClr val="FF0066"/>
                </a:solidFill>
              </a:rPr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tốt</a:t>
            </a:r>
            <a:r>
              <a:rPr lang="en-US" sz="3200" dirty="0">
                <a:solidFill>
                  <a:srgbClr val="FF0066"/>
                </a:solidFill>
              </a:rPr>
              <a:t>. </a:t>
            </a:r>
            <a:r>
              <a:rPr lang="en-US" sz="3200" dirty="0" err="1">
                <a:solidFill>
                  <a:srgbClr val="FF0066"/>
                </a:solidFill>
              </a:rPr>
              <a:t>Đặt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câu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hỏi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để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trao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đổi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với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bạn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về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nội</a:t>
            </a:r>
            <a:r>
              <a:rPr lang="en-US" sz="3200" dirty="0">
                <a:solidFill>
                  <a:srgbClr val="FF0066"/>
                </a:solidFill>
              </a:rPr>
              <a:t> dung </a:t>
            </a:r>
            <a:r>
              <a:rPr lang="en-US" sz="3200" dirty="0" err="1">
                <a:solidFill>
                  <a:srgbClr val="FF0066"/>
                </a:solidFill>
              </a:rPr>
              <a:t>liên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quan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đến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từng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 err="1">
                <a:solidFill>
                  <a:srgbClr val="FF0066"/>
                </a:solidFill>
              </a:rPr>
              <a:t>câu</a:t>
            </a:r>
            <a:r>
              <a:rPr lang="en-US" sz="3200" dirty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78618" y="2060575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M: Thuở đi học, Cao Bá Quát viết chữ rất xấu nên nhiều bài văn dù hay vẫn bị thầy cho điểm kém.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381000" y="35814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FF0066"/>
                </a:solidFill>
              </a:rPr>
              <a:t>Câu hỏi</a:t>
            </a:r>
            <a:r>
              <a:rPr lang="en-US" sz="2000">
                <a:solidFill>
                  <a:srgbClr val="FF0066"/>
                </a:solidFill>
              </a:rPr>
              <a:t>: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1663700" y="3797300"/>
            <a:ext cx="716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Thuở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học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chữ</a:t>
            </a:r>
            <a:r>
              <a:rPr lang="en-US" sz="2800" dirty="0">
                <a:solidFill>
                  <a:srgbClr val="0000FF"/>
                </a:solidFill>
              </a:rPr>
              <a:t> Cao </a:t>
            </a:r>
            <a:r>
              <a:rPr lang="en-US" sz="2800" dirty="0" err="1">
                <a:solidFill>
                  <a:srgbClr val="0000FF"/>
                </a:solidFill>
              </a:rPr>
              <a:t>Bá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Quát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thế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nào</a:t>
            </a:r>
            <a:r>
              <a:rPr lang="en-US" sz="2800" dirty="0">
                <a:solidFill>
                  <a:srgbClr val="0000FF"/>
                </a:solidFill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Chữ</a:t>
            </a:r>
            <a:r>
              <a:rPr lang="en-US" sz="2800" dirty="0">
                <a:solidFill>
                  <a:srgbClr val="0000FF"/>
                </a:solidFill>
              </a:rPr>
              <a:t> ai </a:t>
            </a:r>
            <a:r>
              <a:rPr lang="en-US" sz="2800" dirty="0" err="1">
                <a:solidFill>
                  <a:srgbClr val="0000FF"/>
                </a:solidFill>
              </a:rPr>
              <a:t>xấu</a:t>
            </a:r>
            <a:r>
              <a:rPr lang="en-US" sz="2800" dirty="0">
                <a:solidFill>
                  <a:srgbClr val="0000FF"/>
                </a:solidFill>
              </a:rPr>
              <a:t> ?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Vì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sao</a:t>
            </a:r>
            <a:r>
              <a:rPr lang="en-US" sz="2800" dirty="0">
                <a:solidFill>
                  <a:srgbClr val="0000FF"/>
                </a:solidFill>
              </a:rPr>
              <a:t> Cao </a:t>
            </a:r>
            <a:r>
              <a:rPr lang="en-US" sz="2800" dirty="0" err="1">
                <a:solidFill>
                  <a:srgbClr val="0000FF"/>
                </a:solidFill>
              </a:rPr>
              <a:t>Bá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Quát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thường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bị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kém</a:t>
            </a:r>
            <a:r>
              <a:rPr lang="en-US" sz="2800" dirty="0">
                <a:solidFill>
                  <a:srgbClr val="0000FF"/>
                </a:solidFill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Vì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nhiều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bài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văn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của</a:t>
            </a:r>
            <a:r>
              <a:rPr lang="en-US" sz="2800" dirty="0">
                <a:solidFill>
                  <a:srgbClr val="0000FF"/>
                </a:solidFill>
              </a:rPr>
              <a:t> Cao </a:t>
            </a:r>
            <a:r>
              <a:rPr lang="en-US" sz="2800" dirty="0" err="1">
                <a:solidFill>
                  <a:srgbClr val="0000FF"/>
                </a:solidFill>
              </a:rPr>
              <a:t>Bá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Quát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dù</a:t>
            </a:r>
            <a:r>
              <a:rPr lang="en-US" sz="2800" dirty="0">
                <a:solidFill>
                  <a:srgbClr val="0000FF"/>
                </a:solidFill>
              </a:rPr>
              <a:t> hay </a:t>
            </a:r>
            <a:r>
              <a:rPr lang="en-US" sz="2800" dirty="0" err="1">
                <a:solidFill>
                  <a:srgbClr val="0000FF"/>
                </a:solidFill>
              </a:rPr>
              <a:t>vẫn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bị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kém</a:t>
            </a:r>
            <a:r>
              <a:rPr lang="en-US" sz="2800" dirty="0">
                <a:solidFill>
                  <a:srgbClr val="0000FF"/>
                </a:solidFill>
              </a:rPr>
              <a:t>?</a:t>
            </a:r>
          </a:p>
        </p:txBody>
      </p:sp>
      <p:pic>
        <p:nvPicPr>
          <p:cNvPr id="8202" name="Picture 44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5400" y="5867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" y="6858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Bài 3: Em hãy đặt một câu hỏi để tự hỏi mình.</a:t>
            </a:r>
          </a:p>
        </p:txBody>
      </p:sp>
      <p:pic>
        <p:nvPicPr>
          <p:cNvPr id="9222" name="Picture 39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867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385689" y="1938951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Mình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để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bút</a:t>
            </a:r>
            <a:r>
              <a:rPr lang="en-US" sz="3600" dirty="0">
                <a:solidFill>
                  <a:srgbClr val="0000FF"/>
                </a:solidFill>
              </a:rPr>
              <a:t> ở </a:t>
            </a:r>
            <a:r>
              <a:rPr lang="en-US" sz="3600" dirty="0" err="1">
                <a:solidFill>
                  <a:srgbClr val="0000FF"/>
                </a:solidFill>
              </a:rPr>
              <a:t>đâu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nhỉ</a:t>
            </a:r>
            <a:r>
              <a:rPr lang="en-US" sz="3600" dirty="0">
                <a:solidFill>
                  <a:srgbClr val="0000FF"/>
                </a:solidFill>
              </a:rPr>
              <a:t>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9"/>
          <p:cNvSpPr txBox="1">
            <a:spLocks noChangeArrowheads="1"/>
          </p:cNvSpPr>
          <p:nvPr/>
        </p:nvSpPr>
        <p:spPr bwMode="auto">
          <a:xfrm>
            <a:off x="3581400" y="6096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11267" name="WordArt 10"/>
          <p:cNvSpPr>
            <a:spLocks noChangeArrowheads="1" noChangeShapeType="1" noTextEdit="1"/>
          </p:cNvSpPr>
          <p:nvPr/>
        </p:nvSpPr>
        <p:spPr bwMode="auto">
          <a:xfrm>
            <a:off x="2984500" y="1066800"/>
            <a:ext cx="34671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914400" y="15240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Đánh dấu nhân (X) trước những câu trả lời đúng: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927100" y="1981200"/>
            <a:ext cx="7315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Những câu nào dưới đây là câu hỏi?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09600" y="4826000"/>
            <a:ext cx="457200" cy="4064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1271" name="Text Box 32"/>
          <p:cNvSpPr txBox="1">
            <a:spLocks noChangeArrowheads="1"/>
          </p:cNvSpPr>
          <p:nvPr/>
        </p:nvSpPr>
        <p:spPr bwMode="auto">
          <a:xfrm>
            <a:off x="1447800" y="4495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96900" y="2654300"/>
            <a:ext cx="7454900" cy="2816225"/>
            <a:chOff x="376" y="1672"/>
            <a:chExt cx="4696" cy="1774"/>
          </a:xfrm>
        </p:grpSpPr>
        <p:sp>
          <p:nvSpPr>
            <p:cNvPr id="11278" name="Text Box 23"/>
            <p:cNvSpPr txBox="1">
              <a:spLocks noChangeArrowheads="1"/>
            </p:cNvSpPr>
            <p:nvPr/>
          </p:nvSpPr>
          <p:spPr bwMode="auto">
            <a:xfrm>
              <a:off x="384" y="1672"/>
              <a:ext cx="288" cy="25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11279" name="Text Box 25"/>
            <p:cNvSpPr txBox="1">
              <a:spLocks noChangeArrowheads="1"/>
            </p:cNvSpPr>
            <p:nvPr/>
          </p:nvSpPr>
          <p:spPr bwMode="auto">
            <a:xfrm>
              <a:off x="384" y="2152"/>
              <a:ext cx="288" cy="25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11280" name="Text Box 26"/>
            <p:cNvSpPr txBox="1">
              <a:spLocks noChangeArrowheads="1"/>
            </p:cNvSpPr>
            <p:nvPr/>
          </p:nvSpPr>
          <p:spPr bwMode="auto">
            <a:xfrm>
              <a:off x="376" y="2608"/>
              <a:ext cx="288" cy="25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11281" name="Text Box 27"/>
            <p:cNvSpPr txBox="1">
              <a:spLocks noChangeArrowheads="1"/>
            </p:cNvSpPr>
            <p:nvPr/>
          </p:nvSpPr>
          <p:spPr bwMode="auto">
            <a:xfrm>
              <a:off x="384" y="3040"/>
              <a:ext cx="288" cy="25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11282" name="Text Box 29"/>
            <p:cNvSpPr txBox="1">
              <a:spLocks noChangeArrowheads="1"/>
            </p:cNvSpPr>
            <p:nvPr/>
          </p:nvSpPr>
          <p:spPr bwMode="auto">
            <a:xfrm>
              <a:off x="896" y="1672"/>
              <a:ext cx="41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Bài tập này khó quá ?</a:t>
              </a:r>
            </a:p>
          </p:txBody>
        </p:sp>
        <p:sp>
          <p:nvSpPr>
            <p:cNvPr id="11283" name="Text Box 31"/>
            <p:cNvSpPr txBox="1">
              <a:spLocks noChangeArrowheads="1"/>
            </p:cNvSpPr>
            <p:nvPr/>
          </p:nvSpPr>
          <p:spPr bwMode="auto">
            <a:xfrm>
              <a:off x="960" y="2160"/>
              <a:ext cx="35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Cậu đã làm bài tập về nhà chưa.</a:t>
              </a:r>
            </a:p>
          </p:txBody>
        </p:sp>
        <p:sp>
          <p:nvSpPr>
            <p:cNvPr id="11284" name="Text Box 33"/>
            <p:cNvSpPr txBox="1">
              <a:spLocks noChangeArrowheads="1"/>
            </p:cNvSpPr>
            <p:nvPr/>
          </p:nvSpPr>
          <p:spPr bwMode="auto">
            <a:xfrm>
              <a:off x="896" y="2584"/>
              <a:ext cx="38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Chiều nay, cậu đi đá bóng với tớ không ?</a:t>
              </a:r>
            </a:p>
          </p:txBody>
        </p:sp>
        <p:sp>
          <p:nvSpPr>
            <p:cNvPr id="11285" name="Text Box 34"/>
            <p:cNvSpPr txBox="1">
              <a:spLocks noChangeArrowheads="1"/>
            </p:cNvSpPr>
            <p:nvPr/>
          </p:nvSpPr>
          <p:spPr bwMode="auto">
            <a:xfrm>
              <a:off x="936" y="3000"/>
              <a:ext cx="278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Tuần này, ai được nhiều điểm  10 nhất ?</a:t>
              </a:r>
            </a:p>
          </p:txBody>
        </p:sp>
      </p:grp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84200" y="4140200"/>
            <a:ext cx="457200" cy="4064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X</a:t>
            </a:r>
          </a:p>
        </p:txBody>
      </p:sp>
      <p:pic>
        <p:nvPicPr>
          <p:cNvPr id="11274" name="Picture 37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3500" y="58293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5" name="Rectangle 13"/>
          <p:cNvGrpSpPr>
            <a:grpSpLocks/>
          </p:cNvGrpSpPr>
          <p:nvPr/>
        </p:nvGrpSpPr>
        <p:grpSpPr bwMode="auto">
          <a:xfrm>
            <a:off x="0" y="0"/>
            <a:ext cx="9144000" cy="6908800"/>
            <a:chOff x="154" y="396"/>
            <a:chExt cx="8194" cy="3774"/>
          </a:xfrm>
        </p:grpSpPr>
        <p:pic>
          <p:nvPicPr>
            <p:cNvPr id="11276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7" name="Text Box 40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/>
      <p:bldP spid="20494" grpId="0"/>
      <p:bldP spid="20504" grpId="0" animBg="1"/>
      <p:bldP spid="205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638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II. Ghi nhớ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KTV CNTT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Xuan Computer</dc:creator>
  <cp:lastModifiedBy>Ngoc Huyen Tran Thi</cp:lastModifiedBy>
  <cp:revision>49</cp:revision>
  <dcterms:created xsi:type="dcterms:W3CDTF">2011-11-14T13:20:55Z</dcterms:created>
  <dcterms:modified xsi:type="dcterms:W3CDTF">2020-12-03T03:34:29Z</dcterms:modified>
</cp:coreProperties>
</file>